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63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7.gif>
</file>

<file path=ppt/media/image2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8229600" cy="80803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.ee.washington.edu/images/rebrand2010/top_graphic_2000.jpg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457200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6D54E-C37E-4D43-B76A-CDB1516749C6}" type="datetimeFigureOut">
              <a:rPr lang="en-US" smtClean="0"/>
              <a:pPr/>
              <a:t>3/11/2015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32F8B-06B2-45BB-9F47-B16EAE32B1C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 descr="EE logo"/>
          <p:cNvPicPr>
            <a:picLocks noChangeAspect="1" noChangeArrowheads="1"/>
          </p:cNvPicPr>
          <p:nvPr userDrawn="1"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152400"/>
            <a:ext cx="3257550" cy="428626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MinSeg</a:t>
            </a:r>
            <a:r>
              <a:rPr lang="en-US" dirty="0" smtClean="0"/>
              <a:t> Linear Dynamical Model and Feedback Control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209800"/>
          </a:xfrm>
        </p:spPr>
        <p:txBody>
          <a:bodyPr>
            <a:noAutofit/>
          </a:bodyPr>
          <a:lstStyle/>
          <a:p>
            <a:r>
              <a:rPr lang="en-US" sz="2400" dirty="0" smtClean="0"/>
              <a:t>EE 547 (PMP) Final Project</a:t>
            </a:r>
          </a:p>
          <a:p>
            <a:r>
              <a:rPr lang="en-US" sz="2400" dirty="0" smtClean="0"/>
              <a:t>Winter 2015</a:t>
            </a:r>
          </a:p>
          <a:p>
            <a:endParaRPr lang="en-US" sz="800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Paul Adams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Chris Schulenberg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MinSeg</a:t>
            </a:r>
            <a:r>
              <a:rPr lang="en-US" dirty="0" smtClean="0"/>
              <a:t>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86200" y="1600200"/>
            <a:ext cx="4267200" cy="2310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313997" y="4526340"/>
            <a:ext cx="8144203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Tx/>
              <a:buChar char="-"/>
            </a:pPr>
            <a:r>
              <a:rPr lang="en-US" sz="2400" dirty="0" smtClean="0"/>
              <a:t>Non-Linear System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Tx/>
              <a:buChar char="-"/>
            </a:pPr>
            <a:r>
              <a:rPr lang="en-US" sz="2400" dirty="0" smtClean="0"/>
              <a:t>State-Space Representation about equilibrium point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Tx/>
              <a:buChar char="-"/>
            </a:pPr>
            <a:r>
              <a:rPr lang="en-US" sz="2400" dirty="0" smtClean="0"/>
              <a:t>Arduino </a:t>
            </a:r>
            <a:r>
              <a:rPr lang="en-US" sz="2400" dirty="0" err="1" smtClean="0"/>
              <a:t>SoC</a:t>
            </a:r>
            <a:r>
              <a:rPr lang="en-US" sz="2400" dirty="0" smtClean="0"/>
              <a:t> and </a:t>
            </a:r>
            <a:r>
              <a:rPr lang="en-US" sz="2400" dirty="0" err="1" smtClean="0"/>
              <a:t>MinSeg</a:t>
            </a:r>
            <a:r>
              <a:rPr lang="en-US" sz="2400" dirty="0" smtClean="0"/>
              <a:t> sensors enable real-time measurement of state variables</a:t>
            </a:r>
          </a:p>
          <a:p>
            <a:pPr marL="285750" indent="-285750">
              <a:buFontTx/>
              <a:buChar char="-"/>
            </a:pPr>
            <a:endParaRPr lang="en-US" sz="2400" dirty="0" smtClean="0"/>
          </a:p>
        </p:txBody>
      </p:sp>
      <p:pic>
        <p:nvPicPr>
          <p:cNvPr id="6" name="Picture 5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62000" y="1623204"/>
            <a:ext cx="2840990" cy="234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Stability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4046455"/>
            <a:ext cx="2990850" cy="390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343400" y="3048000"/>
            <a:ext cx="4800600" cy="37889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1509796"/>
            <a:ext cx="299085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Transfer Function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5253" y="5546139"/>
            <a:ext cx="39808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Conclusion:</a:t>
            </a:r>
          </a:p>
          <a:p>
            <a:r>
              <a:rPr lang="en-US" sz="2400" dirty="0" smtClean="0"/>
              <a:t>Open-loop system unstable!</a:t>
            </a:r>
            <a:endParaRPr lang="en-US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6200" y="4677777"/>
            <a:ext cx="3833813" cy="533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52400" y="2104524"/>
            <a:ext cx="3687074" cy="155307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196075" y="1438696"/>
            <a:ext cx="3980822" cy="763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Choose Pole location analysis to determine stability.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Choose Controllability Matrix analysis to determine controllability of </a:t>
            </a:r>
            <a:r>
              <a:rPr lang="en-US" sz="2800" dirty="0" smtClean="0"/>
              <a:t>model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Controllability matrix has full row rank</a:t>
            </a:r>
          </a:p>
          <a:p>
            <a:endParaRPr lang="en-US" sz="2800" dirty="0" smtClean="0"/>
          </a:p>
          <a:p>
            <a:r>
              <a:rPr lang="en-US" sz="2800" dirty="0" smtClean="0"/>
              <a:t>Conclusion: </a:t>
            </a:r>
            <a:r>
              <a:rPr lang="en-US" sz="2800" dirty="0" err="1" smtClean="0"/>
              <a:t>MinSeg</a:t>
            </a:r>
            <a:r>
              <a:rPr lang="en-US" sz="2800" dirty="0" smtClean="0"/>
              <a:t> is controllable</a:t>
            </a:r>
            <a:endParaRPr lang="en-US" sz="2800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06536" y="3097412"/>
            <a:ext cx="3468876" cy="4794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75412" y="2835378"/>
            <a:ext cx="3173188" cy="9746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600201"/>
            <a:ext cx="48768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Choose Observability Matrix analysis to determine observability of model</a:t>
            </a:r>
          </a:p>
          <a:p>
            <a:endParaRPr lang="en-US" sz="2800" dirty="0" smtClean="0"/>
          </a:p>
          <a:p>
            <a:r>
              <a:rPr lang="en-US" sz="2800" dirty="0" smtClean="0"/>
              <a:t>Observability matrix has full row rank</a:t>
            </a:r>
          </a:p>
          <a:p>
            <a:endParaRPr lang="en-US" sz="2800" dirty="0" smtClean="0"/>
          </a:p>
          <a:p>
            <a:r>
              <a:rPr lang="en-US" sz="2800" dirty="0" smtClean="0"/>
              <a:t>Conclusion: </a:t>
            </a:r>
            <a:r>
              <a:rPr lang="en-US" sz="2800" dirty="0" err="1" smtClean="0"/>
              <a:t>MinSeg</a:t>
            </a:r>
            <a:r>
              <a:rPr lang="en-US" sz="2800" dirty="0" smtClean="0"/>
              <a:t> is observable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Observability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606926" y="2933700"/>
            <a:ext cx="923925" cy="14097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530851" y="2286000"/>
            <a:ext cx="2500868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271256" y="3048000"/>
            <a:ext cx="4902574" cy="38100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12986" y="1447800"/>
            <a:ext cx="3954214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Choose </a:t>
            </a:r>
            <a:r>
              <a:rPr lang="en-US" sz="2400" dirty="0"/>
              <a:t>to place the poles </a:t>
            </a:r>
            <a:r>
              <a:rPr lang="en-US" sz="2400" dirty="0" smtClean="0"/>
              <a:t>to </a:t>
            </a:r>
            <a:r>
              <a:rPr lang="en-US" sz="2400" dirty="0"/>
              <a:t>provide the controller with 6 times the bandwidth of </a:t>
            </a:r>
            <a:r>
              <a:rPr lang="en-US" sz="2400" dirty="0" smtClean="0"/>
              <a:t>the open-loop model.</a:t>
            </a:r>
          </a:p>
          <a:p>
            <a:endParaRPr lang="en-US" sz="2400" dirty="0" smtClean="0"/>
          </a:p>
          <a:p>
            <a:r>
              <a:rPr lang="en-US" sz="2400" i="1" dirty="0"/>
              <a:t>A</a:t>
            </a:r>
            <a:r>
              <a:rPr lang="en-US" sz="2400" i="1" baseline="-25000" dirty="0"/>
              <a:t>CL</a:t>
            </a:r>
            <a:r>
              <a:rPr lang="en-US" sz="2400" i="1" dirty="0"/>
              <a:t> = A – </a:t>
            </a:r>
            <a:r>
              <a:rPr lang="en-US" sz="2400" i="1" dirty="0" smtClean="0"/>
              <a:t>B*K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Conclusion: Closed-loop system is stable</a:t>
            </a:r>
          </a:p>
          <a:p>
            <a:endParaRPr lang="en-US" sz="2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Estimator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12986" y="1447800"/>
            <a:ext cx="3954214" cy="502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Choose </a:t>
            </a:r>
            <a:r>
              <a:rPr lang="en-US" sz="2400" dirty="0"/>
              <a:t>to place the poles </a:t>
            </a:r>
            <a:r>
              <a:rPr lang="en-US" sz="2400" dirty="0" smtClean="0"/>
              <a:t>to </a:t>
            </a:r>
            <a:r>
              <a:rPr lang="en-US" sz="2400" dirty="0"/>
              <a:t>provide the </a:t>
            </a:r>
            <a:r>
              <a:rPr lang="en-US" sz="2400" dirty="0" smtClean="0"/>
              <a:t>observer with </a:t>
            </a:r>
            <a:r>
              <a:rPr lang="en-US" sz="2400" dirty="0"/>
              <a:t>6 times the bandwidth of </a:t>
            </a:r>
            <a:r>
              <a:rPr lang="en-US" sz="2400" dirty="0" smtClean="0"/>
              <a:t>the open-loop model.</a:t>
            </a:r>
          </a:p>
          <a:p>
            <a:endParaRPr lang="en-US" sz="2400" dirty="0" smtClean="0"/>
          </a:p>
          <a:p>
            <a:r>
              <a:rPr lang="en-US" sz="2400" dirty="0" smtClean="0"/>
              <a:t>Simulate system with observer and plot error</a:t>
            </a:r>
          </a:p>
          <a:p>
            <a:endParaRPr lang="en-US" sz="2400" dirty="0"/>
          </a:p>
          <a:p>
            <a:r>
              <a:rPr lang="en-US" sz="2400" dirty="0" smtClean="0"/>
              <a:t>Conclusion: Observer tracks system states within a tight tolerance</a:t>
            </a:r>
          </a:p>
          <a:p>
            <a:endParaRPr lang="en-US" sz="2800" dirty="0"/>
          </a:p>
        </p:txBody>
      </p:sp>
      <p:pic>
        <p:nvPicPr>
          <p:cNvPr id="6" name="Picture 5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114800" y="2819400"/>
            <a:ext cx="48006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0" y="1905000"/>
            <a:ext cx="4175185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Robot/Demonstration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06" y="1417638"/>
            <a:ext cx="3365959" cy="24384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Challenges</a:t>
            </a:r>
          </a:p>
          <a:p>
            <a:pPr lvl="1"/>
            <a:r>
              <a:rPr lang="en-US" sz="2400" dirty="0" smtClean="0"/>
              <a:t>Software</a:t>
            </a:r>
          </a:p>
          <a:p>
            <a:pPr lvl="1"/>
            <a:r>
              <a:rPr lang="en-US" sz="2400" dirty="0" smtClean="0"/>
              <a:t>Raw sensor data</a:t>
            </a:r>
          </a:p>
          <a:p>
            <a:pPr lvl="1"/>
            <a:r>
              <a:rPr lang="en-US" sz="2400" dirty="0" smtClean="0"/>
              <a:t>Linking the model to the </a:t>
            </a:r>
            <a:r>
              <a:rPr lang="en-US" sz="2400" dirty="0" err="1" smtClean="0"/>
              <a:t>MinSeg</a:t>
            </a:r>
            <a:endParaRPr lang="en-US" sz="2400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8312" y="4038600"/>
            <a:ext cx="3416888" cy="1980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What worked</a:t>
            </a:r>
          </a:p>
          <a:p>
            <a:pPr lvl="1"/>
            <a:r>
              <a:rPr lang="en-US" sz="2400" dirty="0" smtClean="0"/>
              <a:t>Three batteries</a:t>
            </a:r>
          </a:p>
          <a:p>
            <a:pPr lvl="1"/>
            <a:r>
              <a:rPr lang="en-US" sz="2400" dirty="0" smtClean="0"/>
              <a:t>Reset pushbutton</a:t>
            </a:r>
          </a:p>
          <a:p>
            <a:pPr lvl="1"/>
            <a:r>
              <a:rPr lang="en-US" sz="2400" dirty="0" err="1" smtClean="0"/>
              <a:t>GitHub</a:t>
            </a:r>
            <a:endParaRPr lang="en-US" sz="2400" dirty="0" smtClean="0"/>
          </a:p>
        </p:txBody>
      </p:sp>
      <p:pic>
        <p:nvPicPr>
          <p:cNvPr id="8" name="Picture 7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95600" y="3962400"/>
            <a:ext cx="5562600" cy="2103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 descr="https://lh3.googleusercontent.com/-Iicpg2Xd0AA/VP_HJfeUsGI/AAAAAAAAbyo/nSGJe_G_3NY/w120-h213-no/GIF_20150310_213453.gif"/>
          <p:cNvPicPr>
            <a:picLocks noChangeAspect="1" noChangeArrowheads="1" noCrop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315200" y="457200"/>
            <a:ext cx="1828800" cy="324612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186</Words>
  <Application>Microsoft Office PowerPoint</Application>
  <PresentationFormat>On-screen Show (4:3)</PresentationFormat>
  <Paragraphs>51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MinSeg Linear Dynamical Model and Feedback Control</vt:lpstr>
      <vt:lpstr>MinSeg Model</vt:lpstr>
      <vt:lpstr>Stability</vt:lpstr>
      <vt:lpstr>Controllability</vt:lpstr>
      <vt:lpstr>Observability</vt:lpstr>
      <vt:lpstr>Controller</vt:lpstr>
      <vt:lpstr>Estimator</vt:lpstr>
      <vt:lpstr>Robot/Demonstration</vt:lpstr>
    </vt:vector>
  </TitlesOfParts>
  <Company>The Boeing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Christopher Schulenberg</dc:creator>
  <cp:lastModifiedBy>Christopher Schulenberg</cp:lastModifiedBy>
  <cp:revision>20</cp:revision>
  <dcterms:created xsi:type="dcterms:W3CDTF">2015-02-26T03:10:29Z</dcterms:created>
  <dcterms:modified xsi:type="dcterms:W3CDTF">2015-03-12T00:28:52Z</dcterms:modified>
</cp:coreProperties>
</file>

<file path=docProps/thumbnail.jpeg>
</file>